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845" r:id="rId2"/>
    <p:sldMasterId id="2147483851" r:id="rId3"/>
  </p:sldMasterIdLst>
  <p:notesMasterIdLst>
    <p:notesMasterId r:id="rId24"/>
  </p:notesMasterIdLst>
  <p:handoutMasterIdLst>
    <p:handoutMasterId r:id="rId25"/>
  </p:handoutMasterIdLst>
  <p:sldIdLst>
    <p:sldId id="256" r:id="rId4"/>
    <p:sldId id="257" r:id="rId5"/>
    <p:sldId id="258" r:id="rId6"/>
    <p:sldId id="262" r:id="rId7"/>
    <p:sldId id="259" r:id="rId8"/>
    <p:sldId id="260" r:id="rId9"/>
    <p:sldId id="265" r:id="rId10"/>
    <p:sldId id="278" r:id="rId11"/>
    <p:sldId id="263" r:id="rId12"/>
    <p:sldId id="277" r:id="rId13"/>
    <p:sldId id="264" r:id="rId14"/>
    <p:sldId id="266" r:id="rId15"/>
    <p:sldId id="267" r:id="rId16"/>
    <p:sldId id="268" r:id="rId17"/>
    <p:sldId id="269" r:id="rId18"/>
    <p:sldId id="270" r:id="rId19"/>
    <p:sldId id="276" r:id="rId20"/>
    <p:sldId id="271" r:id="rId21"/>
    <p:sldId id="273" r:id="rId22"/>
    <p:sldId id="275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55"/>
  </p:normalViewPr>
  <p:slideViewPr>
    <p:cSldViewPr>
      <p:cViewPr varScale="1">
        <p:scale>
          <a:sx n="67" d="100"/>
          <a:sy n="67" d="100"/>
        </p:scale>
        <p:origin x="17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F51B4C-4E26-8A48-B755-2468A857DC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5545EF-8692-C44D-9830-FF0313E2D4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A206D6-4117-9842-A850-0B75B3DF1893}" type="datetimeFigureOut">
              <a:rPr lang="en-US" altLang="sv-SE"/>
              <a:pPr>
                <a:defRPr/>
              </a:pPr>
              <a:t>1/30/2025</a:t>
            </a:fld>
            <a:endParaRPr lang="en-US" alt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C767B-D5C4-BB49-8BF4-DC3CDAB9E9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E59811-6B3E-4B47-B8D9-466ACD11CA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fld id="{DA846E70-AEEF-FA4B-A4D1-E08083189ED5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6FD0CB-9C56-134F-852E-D91978C698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DEBD8F-FA2A-514C-89B0-50B6A7C949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EE04D9-0BFC-6643-BF5E-0EA95B0E9413}" type="datetimeFigureOut">
              <a:rPr lang="en-US" altLang="sv-SE"/>
              <a:pPr>
                <a:defRPr/>
              </a:pPr>
              <a:t>1/30/2025</a:t>
            </a:fld>
            <a:endParaRPr lang="en-US" altLang="sv-S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1A80592-4C6B-AE48-9A50-7C4632A7DC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129913B-851C-C14D-97DF-88018C51E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63621-1AF7-3349-82F2-5F0DEDDD10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85BE93-F696-EB41-A434-4F207DF9A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fld id="{660C91F2-DF7A-9043-A169-0871E3BCF188}" type="slidenum">
              <a:rPr lang="en-US" altLang="sv-SE"/>
              <a:pPr/>
              <a:t>‹#›</a:t>
            </a:fld>
            <a:endParaRPr lang="en-US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9F0D6742-9061-798F-1A75-CF01FE95F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1238250"/>
            <a:ext cx="7489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86" tIns="43243" rIns="86486" bIns="4324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en-SE" altLang="en-SE" sz="2600">
              <a:solidFill>
                <a:srgbClr val="B81414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7" descr="FRIB_ppt_top.jpg">
            <a:extLst>
              <a:ext uri="{FF2B5EF4-FFF2-40B4-BE49-F238E27FC236}">
                <a16:creationId xmlns:a16="http://schemas.microsoft.com/office/drawing/2014/main" id="{4823A747-0E78-18D6-9A31-B31EE55BBE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FRIB_ppt_top.jpg">
            <a:extLst>
              <a:ext uri="{FF2B5EF4-FFF2-40B4-BE49-F238E27FC236}">
                <a16:creationId xmlns:a16="http://schemas.microsoft.com/office/drawing/2014/main" id="{4C99DD8B-336C-0D05-1D6A-086B76E942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427" indent="0" algn="ctr">
              <a:buNone/>
              <a:defRPr/>
            </a:lvl2pPr>
            <a:lvl3pPr marL="864854" indent="0" algn="ctr">
              <a:buNone/>
              <a:defRPr/>
            </a:lvl3pPr>
            <a:lvl4pPr marL="1297280" indent="0" algn="ctr">
              <a:buNone/>
              <a:defRPr/>
            </a:lvl4pPr>
            <a:lvl5pPr marL="1729708" indent="0" algn="ctr">
              <a:buNone/>
              <a:defRPr/>
            </a:lvl5pPr>
            <a:lvl6pPr marL="2162134" indent="0" algn="ctr">
              <a:buNone/>
              <a:defRPr/>
            </a:lvl6pPr>
            <a:lvl7pPr marL="2594562" indent="0" algn="ctr">
              <a:buNone/>
              <a:defRPr/>
            </a:lvl7pPr>
            <a:lvl8pPr marL="3026988" indent="0" algn="ctr">
              <a:buNone/>
              <a:defRPr/>
            </a:lvl8pPr>
            <a:lvl9pPr marL="345941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1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86" tIns="22435" rIns="56086" bIns="22435" anchor="ctr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7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DB87841D-F4E7-4B86-EE5D-3019DCB8757C}"/>
              </a:ext>
            </a:extLst>
          </p:cNvPr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solidFill>
                <a:srgbClr val="0094CA"/>
              </a:solidFill>
            </a:endParaRPr>
          </a:p>
        </p:txBody>
      </p:sp>
      <p:pic>
        <p:nvPicPr>
          <p:cNvPr id="5" name="Bildobjekt 5" descr="ESS-vit-logga.png">
            <a:extLst>
              <a:ext uri="{FF2B5EF4-FFF2-40B4-BE49-F238E27FC236}">
                <a16:creationId xmlns:a16="http://schemas.microsoft.com/office/drawing/2014/main" id="{705173E6-DB51-C23C-629C-5878AD19E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319088"/>
            <a:ext cx="13700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A74D1601-DE58-5215-95D2-5226F6C78F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74638"/>
            <a:ext cx="965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3598B54-6B3A-4CC7-D307-7855F4ABF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 lang="sv-SE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F7E252B-27DC-AD53-C6DF-4F9C43511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Lecture 2 | Properties of Cryogenic Fluids - J. G. Weisend II</a:t>
            </a:r>
            <a:endParaRPr lang="sv-SE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0F39CCC-0666-3949-493D-44B1A7C95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9AABE-7F4D-D64B-9E87-51477CBD427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7807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>
            <a:extLst>
              <a:ext uri="{FF2B5EF4-FFF2-40B4-BE49-F238E27FC236}">
                <a16:creationId xmlns:a16="http://schemas.microsoft.com/office/drawing/2014/main" id="{7AFF6C1D-86BA-6F39-E794-429C712F0CC6}"/>
              </a:ext>
            </a:extLst>
          </p:cNvPr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solidFill>
                <a:srgbClr val="0094CA"/>
              </a:solidFill>
            </a:endParaRPr>
          </a:p>
        </p:txBody>
      </p:sp>
      <p:pic>
        <p:nvPicPr>
          <p:cNvPr id="6" name="Bildobjekt 7" descr="ESS-vit-logga.png">
            <a:extLst>
              <a:ext uri="{FF2B5EF4-FFF2-40B4-BE49-F238E27FC236}">
                <a16:creationId xmlns:a16="http://schemas.microsoft.com/office/drawing/2014/main" id="{156AD034-6B2E-043B-59FD-AF520453BA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260350"/>
            <a:ext cx="13604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B80C1343-0572-01E6-9EB3-23E8EBD472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74638"/>
            <a:ext cx="965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A446C2E5-CD93-4F47-CDB8-D745312E4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 lang="sv-SE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4FDF2807-8D9C-8FEF-1FF7-0F506F11C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Lecture 2 | Properties of Cryogenic Fluids - J. G. Weisend II</a:t>
            </a:r>
            <a:endParaRPr lang="sv-SE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FD1CAB3-66F5-E315-CDB4-4EACF4370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22E61-593A-BD47-BD9D-0635E3A1A6E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92756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5FDB44A-9C6A-90C9-2E3D-AF9AFFDDC2FE}"/>
              </a:ext>
            </a:extLst>
          </p:cNvPr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solidFill>
                <a:srgbClr val="0094CA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53FC70-3479-36CB-7DDB-91AEBB3C75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74638"/>
            <a:ext cx="965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8C9437AA-600E-4124-162A-985B414A7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 lang="sv-SE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86CC036D-F40E-CB0D-AFF6-19C8FF6C4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Lecture 2 | Properties of Cryogenic Fluids - J. G. Weisend II</a:t>
            </a:r>
            <a:endParaRPr lang="sv-SE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CF177A8-D460-60E5-3AB6-B1DBAC402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6A841-A6C3-EF42-9BA9-D3CFF31102C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05569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6">
            <a:extLst>
              <a:ext uri="{FF2B5EF4-FFF2-40B4-BE49-F238E27FC236}">
                <a16:creationId xmlns:a16="http://schemas.microsoft.com/office/drawing/2014/main" id="{9B8CEBF5-66D4-EF61-4916-D26227BAEEEA}"/>
              </a:ext>
            </a:extLst>
          </p:cNvPr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solidFill>
                <a:srgbClr val="0094CA"/>
              </a:solidFill>
            </a:endParaRPr>
          </a:p>
        </p:txBody>
      </p:sp>
      <p:pic>
        <p:nvPicPr>
          <p:cNvPr id="3" name="Bildobjekt 5" descr="ESS-vit-logga.png">
            <a:extLst>
              <a:ext uri="{FF2B5EF4-FFF2-40B4-BE49-F238E27FC236}">
                <a16:creationId xmlns:a16="http://schemas.microsoft.com/office/drawing/2014/main" id="{AC04EB40-2B1D-578B-4B4B-4EBB4A6A13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319088"/>
            <a:ext cx="13700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CEFCC3EE-4D64-620F-6BF2-0E2ECF59A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75688" y="6492875"/>
            <a:ext cx="468312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696EC184-ED8C-9843-BCEF-46BAEE4466FB}" type="slidenum">
              <a:rPr lang="fr-FR" altLang="sv-SE"/>
              <a:pPr/>
              <a:t>‹#›</a:t>
            </a:fld>
            <a:endParaRPr lang="fr-FR" altLang="sv-SE"/>
          </a:p>
        </p:txBody>
      </p:sp>
    </p:spTree>
    <p:extLst>
      <p:ext uri="{BB962C8B-B14F-4D97-AF65-F5344CB8AC3E}">
        <p14:creationId xmlns:p14="http://schemas.microsoft.com/office/powerpoint/2010/main" val="4131450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7" descr="ESS-vit-logga.png">
            <a:extLst>
              <a:ext uri="{FF2B5EF4-FFF2-40B4-BE49-F238E27FC236}">
                <a16:creationId xmlns:a16="http://schemas.microsoft.com/office/drawing/2014/main" id="{EB9713BE-2BDC-625F-28D5-4A4D180DE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60350"/>
            <a:ext cx="165576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75E7CB-1FC7-43BB-21A5-5BA6F4A2A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 lang="sv-S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12E97B-CA77-2078-91B8-10734D8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Lecture 2 | Properties of Cryogenic Fluids - J. G. Weisend II</a:t>
            </a:r>
            <a:endParaRPr lang="sv-S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F0B624-2CC2-92DB-99E7-2A6A32A62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C552F-5395-5C46-A893-0B62DAC5BDE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04649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7EF41CAE-BB13-4101-902E-433DB287A5A2}"/>
              </a:ext>
            </a:extLst>
          </p:cNvPr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solidFill>
                <a:srgbClr val="0094CA"/>
              </a:solidFill>
            </a:endParaRPr>
          </a:p>
        </p:txBody>
      </p:sp>
      <p:pic>
        <p:nvPicPr>
          <p:cNvPr id="5" name="Bildobjekt 5" descr="ESS-vit-logga.png">
            <a:extLst>
              <a:ext uri="{FF2B5EF4-FFF2-40B4-BE49-F238E27FC236}">
                <a16:creationId xmlns:a16="http://schemas.microsoft.com/office/drawing/2014/main" id="{84963E24-C058-156F-3154-C7E2FDE1CA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319088"/>
            <a:ext cx="13700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364E6BFD-2975-10C5-8625-A16B8064BB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74638"/>
            <a:ext cx="965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CF4E4CD-5777-F3C3-2AE6-6634FD21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 lang="sv-SE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57EC4F4-470D-863A-FF84-55C2F081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Lecture 2 | Properties of Cryogenic Fluids - J. G. Weisend II</a:t>
            </a:r>
            <a:endParaRPr lang="sv-SE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8861AD-4839-2EA9-2F9F-673AC65FF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014CE-9F52-6649-BD8C-9F2F30433C4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77159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>
            <a:extLst>
              <a:ext uri="{FF2B5EF4-FFF2-40B4-BE49-F238E27FC236}">
                <a16:creationId xmlns:a16="http://schemas.microsoft.com/office/drawing/2014/main" id="{8F346886-BF12-CF54-306D-6C0B9E1CF442}"/>
              </a:ext>
            </a:extLst>
          </p:cNvPr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solidFill>
                <a:srgbClr val="0094CA"/>
              </a:solidFill>
            </a:endParaRPr>
          </a:p>
        </p:txBody>
      </p:sp>
      <p:pic>
        <p:nvPicPr>
          <p:cNvPr id="6" name="Bildobjekt 7" descr="ESS-vit-logga.png">
            <a:extLst>
              <a:ext uri="{FF2B5EF4-FFF2-40B4-BE49-F238E27FC236}">
                <a16:creationId xmlns:a16="http://schemas.microsoft.com/office/drawing/2014/main" id="{6045A5F8-D44D-416C-2EF8-2D9FD2581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260350"/>
            <a:ext cx="13604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5C610092-99A6-019E-CDC7-56C368C5F0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0350"/>
            <a:ext cx="9445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7468B97F-BC7E-F2BD-DF60-F7390E935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 lang="sv-SE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CF771971-713F-CB78-F0B6-1C46D7F94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Lecture 2 | Properties of Cryogenic Fluids - J. G. Weisend II</a:t>
            </a:r>
            <a:endParaRPr lang="sv-SE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5CC04E8-A23B-AD91-C1BB-EC06627E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7DC57-2D7E-FD48-A5ED-F787742949F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41768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010778A-7B94-17F7-4553-78F4EB195EFB}"/>
              </a:ext>
            </a:extLst>
          </p:cNvPr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solidFill>
                <a:srgbClr val="0094CA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9BABB2-F104-F06A-BDED-0FA0E4368F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2088"/>
            <a:ext cx="94456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1E2BA738-25C1-93EE-E3CC-0031D595A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 lang="sv-SE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7778E057-478F-137F-F087-B2B8E2604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Lecture 2 | Properties of Cryogenic Fluids - J. G. Weisend II</a:t>
            </a:r>
            <a:endParaRPr lang="sv-SE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2573B42-CCF9-F277-4355-513A1D9CF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3006A-D147-4C4F-BC07-A6F1E528E7B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62931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RIB_ppt_top.jpg">
            <a:extLst>
              <a:ext uri="{FF2B5EF4-FFF2-40B4-BE49-F238E27FC236}">
                <a16:creationId xmlns:a16="http://schemas.microsoft.com/office/drawing/2014/main" id="{81E3DE31-17A9-F76D-16FC-398F24B969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FRIB_ppt_top.jpg">
            <a:extLst>
              <a:ext uri="{FF2B5EF4-FFF2-40B4-BE49-F238E27FC236}">
                <a16:creationId xmlns:a16="http://schemas.microsoft.com/office/drawing/2014/main" id="{79F2C4B4-5019-FF54-1611-C17356C40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A91404D2-21FE-ED9A-FEB6-596D10540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en-SE" altLang="en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BB2EDF-4273-A1C4-CE2F-F52744743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SE" altLang="en-SE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9A6294EA-23BE-F852-9A6B-400F0173CE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Lecture 2 | Properties of Cryogenic Fluids - J. G. Weisend II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0F08EF5-3AA0-29E2-1436-8D7317630F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EEC67DBB-429E-EC40-A248-4E56E482B046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05FE98F-BC5C-9777-3A45-976E7F842AE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6897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RIB_ppt_top.jpg">
            <a:extLst>
              <a:ext uri="{FF2B5EF4-FFF2-40B4-BE49-F238E27FC236}">
                <a16:creationId xmlns:a16="http://schemas.microsoft.com/office/drawing/2014/main" id="{B56C4ABB-2E62-1DA2-ADE9-0971C6D43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84B66412-830A-2546-5737-1790303E0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en-SE" altLang="en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5F1292-A327-33ED-0F92-5A1EFE7B0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SE" altLang="en-SE">
              <a:cs typeface="Arial" panose="020B0604020202020204" pitchFamily="34" charset="0"/>
            </a:endParaRPr>
          </a:p>
        </p:txBody>
      </p:sp>
      <p:pic>
        <p:nvPicPr>
          <p:cNvPr id="7" name="Picture 9" descr="FRIB_ppt_top.jpg">
            <a:extLst>
              <a:ext uri="{FF2B5EF4-FFF2-40B4-BE49-F238E27FC236}">
                <a16:creationId xmlns:a16="http://schemas.microsoft.com/office/drawing/2014/main" id="{93E9B9DA-F82F-B936-120A-6617699BE9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0"/>
            <a:ext cx="8991598" cy="10033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4"/>
            <a:ext cx="4423227" cy="5027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8E5E0B44-A6E8-10A5-1403-D97C31E53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Lecture 2 | Properties of Cryogenic Fluids - J. G. Weisend II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21CB647-16B1-14DE-EFF2-643324EB2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1F5A701C-43F1-5F4E-ABEF-6CA6D346B662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E3E12CA-7F50-DDE3-4749-4149ECE9B8C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90337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RIB_ppt_top.jpg">
            <a:extLst>
              <a:ext uri="{FF2B5EF4-FFF2-40B4-BE49-F238E27FC236}">
                <a16:creationId xmlns:a16="http://schemas.microsoft.com/office/drawing/2014/main" id="{D693A291-CDF7-731E-4883-144A64F56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5E4670EF-4A4F-AFD1-204C-54FEDB4B2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en-SE" altLang="en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4F0CF2-4C41-93D8-16BF-D963D1429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SE" altLang="en-SE">
              <a:cs typeface="Arial" panose="020B0604020202020204" pitchFamily="34" charset="0"/>
            </a:endParaRPr>
          </a:p>
        </p:txBody>
      </p:sp>
      <p:pic>
        <p:nvPicPr>
          <p:cNvPr id="7" name="Picture 9" descr="FRIB_ppt_top.jpg">
            <a:extLst>
              <a:ext uri="{FF2B5EF4-FFF2-40B4-BE49-F238E27FC236}">
                <a16:creationId xmlns:a16="http://schemas.microsoft.com/office/drawing/2014/main" id="{03B0CC9C-E92A-B949-A74B-D99AF3B14C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DC22B615-3A53-5FF6-C537-05CEE7CB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Lecture 2 | Properties of Cryogenic Fluids - J. G. Weisend II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196A26B-40E4-C840-D97B-C793F7CF5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D40F0656-E23C-0F4E-80B7-915C5AF94390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42C8B03-C693-01A1-5496-11660866D6C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2108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>
            <a:extLst>
              <a:ext uri="{FF2B5EF4-FFF2-40B4-BE49-F238E27FC236}">
                <a16:creationId xmlns:a16="http://schemas.microsoft.com/office/drawing/2014/main" id="{3F9B4014-BF55-7082-A9FE-237060E3E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269DB316-FD45-87CD-AF8F-50BE67545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en-SE" altLang="en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08B57A-BF7B-EC47-84EF-5AFEE5A00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SE" altLang="en-SE">
              <a:cs typeface="Arial" panose="020B0604020202020204" pitchFamily="34" charset="0"/>
            </a:endParaRPr>
          </a:p>
        </p:txBody>
      </p:sp>
      <p:pic>
        <p:nvPicPr>
          <p:cNvPr id="7" name="Picture 9" descr="FRIB_ppt_top.jpg">
            <a:extLst>
              <a:ext uri="{FF2B5EF4-FFF2-40B4-BE49-F238E27FC236}">
                <a16:creationId xmlns:a16="http://schemas.microsoft.com/office/drawing/2014/main" id="{995CE4CD-352D-979D-DD10-C33670B329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0"/>
            <a:ext cx="8991598" cy="10033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25" y="1067099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1" y="3581400"/>
            <a:ext cx="4419599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25" y="3581400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86B61F96-9C49-B439-ADFC-4765CB32823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Lecture 2 | Properties of Cryogenic Fluids - J. G. Weisend II</a:t>
            </a: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7798142-8393-6E4B-3686-14543CC298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DBD89A87-823D-534B-8AEE-7DA08C231008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CF2A679-A97A-3FD2-A373-7FD73BCF100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8344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RIB_ppt_top.jpg">
            <a:extLst>
              <a:ext uri="{FF2B5EF4-FFF2-40B4-BE49-F238E27FC236}">
                <a16:creationId xmlns:a16="http://schemas.microsoft.com/office/drawing/2014/main" id="{5A467FD7-FF6F-EABA-ECD9-AB08DF7F9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5399D2E1-D9D3-9796-9A3A-06AB95BF6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en-SE" altLang="en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8D32DF4-6379-F950-6F1C-3F19A5106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SE" altLang="en-SE">
              <a:cs typeface="Arial" panose="020B0604020202020204" pitchFamily="34" charset="0"/>
            </a:endParaRPr>
          </a:p>
        </p:txBody>
      </p:sp>
      <p:pic>
        <p:nvPicPr>
          <p:cNvPr id="6" name="Picture 9" descr="FRIB_ppt_top.jpg">
            <a:extLst>
              <a:ext uri="{FF2B5EF4-FFF2-40B4-BE49-F238E27FC236}">
                <a16:creationId xmlns:a16="http://schemas.microsoft.com/office/drawing/2014/main" id="{62A7EB59-CA54-2ABA-7CF1-E771FE2AA5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CB61647D-BBDB-13EC-D55C-E2F0D60061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Lecture 2 | Properties of Cryogenic Fluids - J. G. Weisend II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8F494C6-2F56-311F-6CFE-D77B477628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5248357A-49DF-224E-980A-DC809176C7B5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8DCEF6C-A719-8B04-3D9D-5ECF54DC9C0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4101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>
            <a:extLst>
              <a:ext uri="{FF2B5EF4-FFF2-40B4-BE49-F238E27FC236}">
                <a16:creationId xmlns:a16="http://schemas.microsoft.com/office/drawing/2014/main" id="{C6D0ECB9-133A-C682-B988-9BC9016E3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6E336A1A-1BDC-69C7-4C7E-70ACE8814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en-SE" altLang="en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3CBE49-F41D-5FC0-C1E0-A0A074C6C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SE" altLang="en-SE"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50095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A478178D-6BBD-CFA5-FBE8-2A174364F7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Lecture 2 | Properties of Cryogenic Fluids - J. G. Weisend II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975EF51-68F2-9BF7-CE6E-26E0FBF1C5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0E4C6C66-4ADE-CB43-B321-3E2B796AADF8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B521D26-D0D2-2E22-DFC2-2737BBA336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428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CE9F4498-BD77-0D34-60EC-C29E47612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en-SE" altLang="en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D19CC1-2882-DD59-3772-FAB6BFA57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SE" altLang="en-SE">
              <a:cs typeface="Arial" panose="020B0604020202020204" pitchFamily="34" charset="0"/>
            </a:endParaRPr>
          </a:p>
        </p:txBody>
      </p:sp>
      <p:sp>
        <p:nvSpPr>
          <p:cNvPr id="4" name="Footer Placeholder 10">
            <a:extLst>
              <a:ext uri="{FF2B5EF4-FFF2-40B4-BE49-F238E27FC236}">
                <a16:creationId xmlns:a16="http://schemas.microsoft.com/office/drawing/2014/main" id="{E5C57F4F-7F3C-A86F-AB35-AB3AD42653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Lecture 2 | Properties of Cryogenic Fluids - J. G. Weisend II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D9B069-5297-8CDE-8422-2AB5B80D09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891630D8-647E-D346-B541-38E33841494E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C0CA32B-BBBA-3174-F372-42187880AC2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1909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7" descr="ESS-vit-logga.png">
            <a:extLst>
              <a:ext uri="{FF2B5EF4-FFF2-40B4-BE49-F238E27FC236}">
                <a16:creationId xmlns:a16="http://schemas.microsoft.com/office/drawing/2014/main" id="{F5C0DBEC-CC08-FBCA-362B-2FCCF440A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60350"/>
            <a:ext cx="165576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740B18-6DBE-4F37-46D0-2E083BC53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 lang="sv-S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2C933EE-42BD-D938-3E97-AF18BCD26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Lecture 2 | Properties of Cryogenic Fluids - J. G. Weisend II</a:t>
            </a:r>
            <a:endParaRPr lang="sv-S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65C3E6-CF4D-1865-0745-042E3F141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BD08C-D45C-1B4C-9EFC-F6E4859D25E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9225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A5E3FE7-9650-11C5-3851-2502B2EBD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6091" tIns="22437" rIns="56091" bIns="2243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sv-SE"/>
              <a:t>Click to edit Master title style</a:t>
            </a:r>
          </a:p>
        </p:txBody>
      </p:sp>
      <p:sp>
        <p:nvSpPr>
          <p:cNvPr id="1027" name="Rectangle 6">
            <a:extLst>
              <a:ext uri="{FF2B5EF4-FFF2-40B4-BE49-F238E27FC236}">
                <a16:creationId xmlns:a16="http://schemas.microsoft.com/office/drawing/2014/main" id="{478C7AB9-1B85-88C3-E795-CA5A6D7BB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066800"/>
            <a:ext cx="89916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Click to edit Master text styles</a:t>
            </a:r>
          </a:p>
          <a:p>
            <a:pPr lvl="1"/>
            <a:r>
              <a:rPr lang="en-US" altLang="sv-SE"/>
              <a:t>Second level</a:t>
            </a:r>
          </a:p>
          <a:p>
            <a:pPr lvl="2"/>
            <a:r>
              <a:rPr lang="en-US" altLang="sv-SE"/>
              <a:t>Third level</a:t>
            </a:r>
          </a:p>
          <a:p>
            <a:pPr lvl="3"/>
            <a:r>
              <a:rPr lang="en-US" altLang="sv-SE"/>
              <a:t>Fourth level</a:t>
            </a:r>
          </a:p>
          <a:p>
            <a:pPr lvl="4"/>
            <a:r>
              <a:rPr lang="en-US" altLang="sv-SE"/>
              <a:t>Fifth level</a:t>
            </a:r>
          </a:p>
        </p:txBody>
      </p:sp>
      <p:sp>
        <p:nvSpPr>
          <p:cNvPr id="20" name="Footer Placeholder 10">
            <a:extLst>
              <a:ext uri="{FF2B5EF4-FFF2-40B4-BE49-F238E27FC236}">
                <a16:creationId xmlns:a16="http://schemas.microsoft.com/office/drawing/2014/main" id="{C71B8152-CC48-9C40-B0E7-282174BA6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0" y="6324600"/>
            <a:ext cx="5181600" cy="196850"/>
          </a:xfrm>
          <a:prstGeom prst="rect">
            <a:avLst/>
          </a:prstGeom>
        </p:spPr>
        <p:txBody>
          <a:bodyPr lIns="0" tIns="0" rIns="0" bIns="0" anchor="ctr"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Lecture 2 | Properties of Cryogenic Fluids - J. G. Weisend II</a:t>
            </a:r>
            <a:endParaRPr lang="en-US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8E88C697-98AB-A846-BA02-C68E1832E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553200"/>
            <a:ext cx="762000" cy="1968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defRPr sz="1000">
                <a:solidFill>
                  <a:srgbClr val="064308"/>
                </a:solidFill>
                <a:cs typeface="Arial" panose="020B0604020202020204" pitchFamily="34" charset="0"/>
              </a:defRPr>
            </a:lvl1pPr>
          </a:lstStyle>
          <a:p>
            <a:r>
              <a:rPr lang="en-US" altLang="sv-SE"/>
              <a:t>Slide </a:t>
            </a:r>
            <a:fld id="{761DC9C4-527A-C145-9451-E16CFF1F00EC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BBD7F9FE-0D4A-ED4D-8FB7-CE6267BC83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0" y="6553200"/>
            <a:ext cx="4343400" cy="196850"/>
          </a:xfrm>
          <a:prstGeom prst="rect">
            <a:avLst/>
          </a:prstGeom>
        </p:spPr>
        <p:txBody>
          <a:bodyPr lIns="0" tIns="0" rIns="0" bIns="0" anchor="ctr"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</p:sldLayoutIdLst>
  <p:hf hdr="0"/>
  <p:txStyles>
    <p:titleStyle>
      <a:lvl1pPr algn="ctr" defTabSz="806450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6450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6450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6450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6450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159" algn="ctr" defTabSz="80796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318" algn="ctr" defTabSz="80796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477" algn="ctr" defTabSz="80796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637" algn="ctr" defTabSz="80796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2563" indent="-182563" algn="l" defTabSz="80645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5125" indent="-153988" algn="l" defTabSz="806450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3725" indent="-163513" algn="l" defTabSz="806450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SzPct val="100000"/>
        <a:buFont typeface="Lucida Grande" panose="020B0600040502020204" pitchFamily="34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30250" indent="-136525" algn="l" defTabSz="806450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rgbClr val="999999"/>
        </a:buClr>
        <a:buSzPct val="100000"/>
        <a:buFont typeface="Arial" panose="020B0604020202020204" pitchFamily="34" charset="0"/>
        <a:buChar char="•"/>
        <a:defRPr sz="1600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4pPr>
      <a:lvl5pPr marL="1004888" indent="-182563" algn="l" defTabSz="806450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rgbClr val="999999"/>
        </a:buClr>
        <a:buSzPct val="100000"/>
        <a:buFont typeface="Lucida Grande" panose="020B0600040502020204" pitchFamily="34" charset="0"/>
        <a:buChar char="»"/>
        <a:defRPr sz="1400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5pPr>
      <a:lvl6pPr marL="2223889" indent="-150799" algn="l" defTabSz="80796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1050" indent="-150799" algn="l" defTabSz="80796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8209" indent="-150799" algn="l" defTabSz="80796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5368" indent="-150799" algn="l" defTabSz="80796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>
            <a:extLst>
              <a:ext uri="{FF2B5EF4-FFF2-40B4-BE49-F238E27FC236}">
                <a16:creationId xmlns:a16="http://schemas.microsoft.com/office/drawing/2014/main" id="{C02DC920-07C0-F23F-A9E9-795F7BD8FE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1389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Click to edit Master title style</a:t>
            </a:r>
            <a:endParaRPr lang="sv-SE" altLang="sv-SE"/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BB110D5D-E741-8DFE-FBA4-E845DCF1BD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Click to edit Master text styles</a:t>
            </a:r>
          </a:p>
          <a:p>
            <a:pPr lvl="1"/>
            <a:r>
              <a:rPr lang="en-US" altLang="sv-SE"/>
              <a:t>Second level</a:t>
            </a:r>
          </a:p>
          <a:p>
            <a:pPr lvl="2"/>
            <a:r>
              <a:rPr lang="en-US" altLang="sv-SE"/>
              <a:t>Third level</a:t>
            </a:r>
          </a:p>
          <a:p>
            <a:pPr lvl="3"/>
            <a:r>
              <a:rPr lang="en-US" altLang="sv-SE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D83F2-D9C0-3148-BB84-28581D1DD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3ADFE-0E93-1F41-BF2E-EDD84C8B34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r>
              <a:rPr lang="sv-SE"/>
              <a:t>Lecture 2 | Properties of Cryogenic Fluids - J. G. Weisend II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E765D-3159-C748-9655-84F743DE3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A27E6AE-FBAF-C24F-8029-A9AD0C2F8D4A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7F7F7F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F7F7F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7F7F7F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>
            <a:extLst>
              <a:ext uri="{FF2B5EF4-FFF2-40B4-BE49-F238E27FC236}">
                <a16:creationId xmlns:a16="http://schemas.microsoft.com/office/drawing/2014/main" id="{A8C19973-6924-7890-F240-36F626D77B0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1389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Click to edit Master title style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E54EBE66-EF4F-936B-D33F-0C973526B9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Click to edit Master text styles</a:t>
            </a:r>
          </a:p>
          <a:p>
            <a:pPr lvl="1"/>
            <a:r>
              <a:rPr lang="en-US" altLang="sv-SE"/>
              <a:t>Second level</a:t>
            </a:r>
          </a:p>
          <a:p>
            <a:pPr lvl="2"/>
            <a:r>
              <a:rPr lang="en-US" altLang="sv-SE"/>
              <a:t>Third level</a:t>
            </a:r>
          </a:p>
          <a:p>
            <a:pPr lvl="3"/>
            <a:r>
              <a:rPr lang="en-US" altLang="sv-SE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BCD05-6770-BE41-B77A-73B947B8B0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686D9-0179-464B-A185-8C393B1F7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r>
              <a:rPr lang="sv-SE"/>
              <a:t>Lecture 2 | Properties of Cryogenic Fluids - J. G. Weisend II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D7592-D467-EC4E-86BC-03679EFE8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07F94A9-9197-D944-BAC6-32F74197C3D8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7F7F7F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F7F7F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7F7F7F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tess.com/software.htm" TargetMode="External"/><Relationship Id="rId2" Type="http://schemas.openxmlformats.org/officeDocument/2006/relationships/hyperlink" Target="http://www.nist.gov/srd/nist23.cfm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ebbook.nist.gov/chemistry/fluid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36263D6B-005F-41ED-330A-D9165E8CB0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sv-SE" dirty="0"/>
              <a:t>Lecture 2</a:t>
            </a:r>
            <a:br>
              <a:rPr lang="en-US" altLang="sv-SE" dirty="0"/>
            </a:br>
            <a:r>
              <a:rPr lang="en-US" altLang="sv-SE" dirty="0"/>
              <a:t>Properties Of Cryogenic Fluids</a:t>
            </a:r>
          </a:p>
        </p:txBody>
      </p:sp>
      <p:sp>
        <p:nvSpPr>
          <p:cNvPr id="23554" name="Subtitle 7">
            <a:extLst>
              <a:ext uri="{FF2B5EF4-FFF2-40B4-BE49-F238E27FC236}">
                <a16:creationId xmlns:a16="http://schemas.microsoft.com/office/drawing/2014/main" id="{01C24D80-9718-83C1-E854-130E20EDF2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sv-SE">
                <a:solidFill>
                  <a:schemeClr val="bg1"/>
                </a:solidFill>
              </a:rPr>
              <a:t>J. G. Weisend II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49E6E779-D861-2E98-CB14-2ED348FA0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2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 sz="2800"/>
              <a:t>T S Diagram illustrating a Refrigeration Cycle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BF064-B473-514D-82BF-56109A74CD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chemeClr val="tx1">
                    <a:tint val="75000"/>
                  </a:schemeClr>
                </a:solidFill>
                <a:latin typeface="Arial" charset="0"/>
              </a:rPr>
              <a:t>Winter 2025</a:t>
            </a:r>
            <a:endParaRPr>
              <a:solidFill>
                <a:schemeClr val="tx1">
                  <a:tint val="75000"/>
                </a:schemeClr>
              </a:solidFill>
              <a:latin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60CEC2-0D5E-974B-B7E1-B7DAFAA0B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Arial" charset="0"/>
              </a:rPr>
              <a:t>Lecture 2 | Properties of Cryogenic Fluids - J. G. Weisend II</a:t>
            </a:r>
            <a:endParaRPr lang="en-US" dirty="0">
              <a:solidFill>
                <a:schemeClr val="tx1">
                  <a:tint val="75000"/>
                </a:schemeClr>
              </a:solidFill>
              <a:latin typeface="Arial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8450D48F-7ED9-DA3A-15AC-A5ED0696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A46B996C-F5C3-954A-B5B5-C9B8DE62F4DE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10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pic>
        <p:nvPicPr>
          <p:cNvPr id="32773" name="Picture 3">
            <a:extLst>
              <a:ext uri="{FF2B5EF4-FFF2-40B4-BE49-F238E27FC236}">
                <a16:creationId xmlns:a16="http://schemas.microsoft.com/office/drawing/2014/main" id="{874B2489-0638-890A-632A-6027CDC68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468471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2A999DE5-B814-DFB7-C39F-FAC47B304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524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/>
              <a:t>The Law of Corresponding States</a:t>
            </a:r>
          </a:p>
        </p:txBody>
      </p:sp>
      <p:sp>
        <p:nvSpPr>
          <p:cNvPr id="33794" name="Content Placeholder 4">
            <a:extLst>
              <a:ext uri="{FF2B5EF4-FFF2-40B4-BE49-F238E27FC236}">
                <a16:creationId xmlns:a16="http://schemas.microsoft.com/office/drawing/2014/main" id="{76BF0A9C-77AF-56A7-F394-C367F15CF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sv-SE"/>
              <a:t>With the exception of helium and hydrogen, the properties of cryogenic fluids can be scaled from one fluid to another with a fair accuracy provided the properties have been normalized (typically by the critical properties of the fluid).</a:t>
            </a:r>
          </a:p>
          <a:p>
            <a:pPr eaLnBrk="1" hangingPunct="1"/>
            <a:r>
              <a:rPr lang="en-US" altLang="sv-SE"/>
              <a:t>This is useful in looking at the general shape of properties</a:t>
            </a:r>
          </a:p>
        </p:txBody>
      </p:sp>
      <p:sp>
        <p:nvSpPr>
          <p:cNvPr id="33795" name="Date Placeholder 3">
            <a:extLst>
              <a:ext uri="{FF2B5EF4-FFF2-40B4-BE49-F238E27FC236}">
                <a16:creationId xmlns:a16="http://schemas.microsoft.com/office/drawing/2014/main" id="{9AEBE623-D190-FFC1-73F0-0CDABAE4411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3796" name="Footer Placeholder 5">
            <a:extLst>
              <a:ext uri="{FF2B5EF4-FFF2-40B4-BE49-F238E27FC236}">
                <a16:creationId xmlns:a16="http://schemas.microsoft.com/office/drawing/2014/main" id="{DFB929E3-67B7-59BF-ABDB-126187A1B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2 | Properties of Cryogenic Fluids - J. G. Weisend II</a:t>
            </a:r>
          </a:p>
        </p:txBody>
      </p:sp>
      <p:sp>
        <p:nvSpPr>
          <p:cNvPr id="33797" name="Slide Number Placeholder 4">
            <a:extLst>
              <a:ext uri="{FF2B5EF4-FFF2-40B4-BE49-F238E27FC236}">
                <a16:creationId xmlns:a16="http://schemas.microsoft.com/office/drawing/2014/main" id="{3F1C05E4-4DB9-0081-1593-8CCCC82D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9F5A6B64-3ED3-FA42-9854-61FC131B280B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11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ECC7979C-C704-A6CC-CEA0-ED694B2ED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/>
              <a:t>Normalized Density of Oxygen as a</a:t>
            </a:r>
            <a:br>
              <a:rPr lang="en-US" altLang="sv-SE"/>
            </a:br>
            <a:r>
              <a:rPr lang="en-US" altLang="sv-SE"/>
              <a:t>Function of Pressure &amp;Temperature</a:t>
            </a:r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13E5F465-27DC-9DC5-394E-8F73078AD9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710" r="-33710"/>
          <a:stretch>
            <a:fillRect/>
          </a:stretch>
        </p:blipFill>
        <p:spPr/>
      </p:pic>
      <p:sp>
        <p:nvSpPr>
          <p:cNvPr id="34819" name="Date Placeholder 3">
            <a:extLst>
              <a:ext uri="{FF2B5EF4-FFF2-40B4-BE49-F238E27FC236}">
                <a16:creationId xmlns:a16="http://schemas.microsoft.com/office/drawing/2014/main" id="{C73E5E8F-0FF6-C08F-D6AD-2C248435899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4820" name="Footer Placeholder 5">
            <a:extLst>
              <a:ext uri="{FF2B5EF4-FFF2-40B4-BE49-F238E27FC236}">
                <a16:creationId xmlns:a16="http://schemas.microsoft.com/office/drawing/2014/main" id="{5FBD5DB4-03F2-05B0-47B4-36AA216F2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2 | Properties of Cryogenic Fluids - J. G. Weisend II</a:t>
            </a:r>
          </a:p>
        </p:txBody>
      </p:sp>
      <p:sp>
        <p:nvSpPr>
          <p:cNvPr id="34821" name="Slide Number Placeholder 4">
            <a:extLst>
              <a:ext uri="{FF2B5EF4-FFF2-40B4-BE49-F238E27FC236}">
                <a16:creationId xmlns:a16="http://schemas.microsoft.com/office/drawing/2014/main" id="{90741A0A-E222-9D46-0CCB-031BA721E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1A71DC6A-D0B5-4649-8E06-A80EAF7A822C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12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4">
            <a:extLst>
              <a:ext uri="{FF2B5EF4-FFF2-40B4-BE49-F238E27FC236}">
                <a16:creationId xmlns:a16="http://schemas.microsoft.com/office/drawing/2014/main" id="{7512CB25-DECA-CF14-DD38-BE7E935EE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86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/>
              <a:t>Cp/R for Oxygen as a Function of</a:t>
            </a:r>
            <a:br>
              <a:rPr lang="en-US" altLang="sv-SE"/>
            </a:br>
            <a:r>
              <a:rPr lang="en-US" altLang="sv-SE"/>
              <a:t>Pressure &amp; Temperature</a:t>
            </a:r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BD771A9B-026F-26F9-4377-8F5B494A07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" r="-684" b="-996"/>
          <a:stretch>
            <a:fillRect/>
          </a:stretch>
        </p:blipFill>
        <p:spPr>
          <a:xfrm>
            <a:off x="2973388" y="1600200"/>
            <a:ext cx="3225800" cy="4570413"/>
          </a:xfrm>
        </p:spPr>
      </p:pic>
      <p:sp>
        <p:nvSpPr>
          <p:cNvPr id="35843" name="Date Placeholder 5">
            <a:extLst>
              <a:ext uri="{FF2B5EF4-FFF2-40B4-BE49-F238E27FC236}">
                <a16:creationId xmlns:a16="http://schemas.microsoft.com/office/drawing/2014/main" id="{AB22E929-5B2D-4A36-9FA6-70AD51276B1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5844" name="Footer Placeholder 7">
            <a:extLst>
              <a:ext uri="{FF2B5EF4-FFF2-40B4-BE49-F238E27FC236}">
                <a16:creationId xmlns:a16="http://schemas.microsoft.com/office/drawing/2014/main" id="{A4956DE0-8890-3455-19BA-504C35F6D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2 | Properties of Cryogenic Fluids - J. G. Weisend II</a:t>
            </a:r>
          </a:p>
        </p:txBody>
      </p:sp>
      <p:sp>
        <p:nvSpPr>
          <p:cNvPr id="35845" name="Slide Number Placeholder 6">
            <a:extLst>
              <a:ext uri="{FF2B5EF4-FFF2-40B4-BE49-F238E27FC236}">
                <a16:creationId xmlns:a16="http://schemas.microsoft.com/office/drawing/2014/main" id="{964A83B1-BFC2-0C9D-C06C-377A7034A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1AB041A0-D2F6-AF4A-AC55-ACD0C49D0E32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13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4">
            <a:extLst>
              <a:ext uri="{FF2B5EF4-FFF2-40B4-BE49-F238E27FC236}">
                <a16:creationId xmlns:a16="http://schemas.microsoft.com/office/drawing/2014/main" id="{206D0193-13D4-CD66-B91B-305C440D1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/>
              <a:t>Thermal Conductivity of Oxygen</a:t>
            </a:r>
          </a:p>
        </p:txBody>
      </p:sp>
      <p:pic>
        <p:nvPicPr>
          <p:cNvPr id="36866" name="Picture 2">
            <a:extLst>
              <a:ext uri="{FF2B5EF4-FFF2-40B4-BE49-F238E27FC236}">
                <a16:creationId xmlns:a16="http://schemas.microsoft.com/office/drawing/2014/main" id="{5F819E4E-2644-15B1-446F-A857A4A753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81" r="-50481"/>
          <a:stretch>
            <a:fillRect/>
          </a:stretch>
        </p:blipFill>
        <p:spPr/>
      </p:pic>
      <p:sp>
        <p:nvSpPr>
          <p:cNvPr id="36867" name="Date Placeholder 3">
            <a:extLst>
              <a:ext uri="{FF2B5EF4-FFF2-40B4-BE49-F238E27FC236}">
                <a16:creationId xmlns:a16="http://schemas.microsoft.com/office/drawing/2014/main" id="{AB007C38-587C-E5DA-4042-89A6F8CDBE5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6868" name="Footer Placeholder 5">
            <a:extLst>
              <a:ext uri="{FF2B5EF4-FFF2-40B4-BE49-F238E27FC236}">
                <a16:creationId xmlns:a16="http://schemas.microsoft.com/office/drawing/2014/main" id="{D5B03D6C-6962-FE1B-ED88-3B7D4C129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2 | Properties of Cryogenic Fluids - J. G. Weisend II</a:t>
            </a:r>
          </a:p>
        </p:txBody>
      </p:sp>
      <p:sp>
        <p:nvSpPr>
          <p:cNvPr id="36869" name="Slide Number Placeholder 4">
            <a:extLst>
              <a:ext uri="{FF2B5EF4-FFF2-40B4-BE49-F238E27FC236}">
                <a16:creationId xmlns:a16="http://schemas.microsoft.com/office/drawing/2014/main" id="{F484FB5B-FF13-D530-56D6-137B92D3A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72587A07-3072-5D44-96D9-C5F7746B9B50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14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62C4B376-3C05-4D92-B6A4-94BF3401A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/>
              <a:t>Equations of State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23E7AF82-8CE3-3A6B-05DF-4938322A3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sv-SE"/>
              <a:t> Allow calculation of all thermodynamic state properties</a:t>
            </a:r>
          </a:p>
          <a:p>
            <a:pPr eaLnBrk="1" hangingPunct="1"/>
            <a:r>
              <a:rPr lang="en-US" altLang="sv-SE"/>
              <a:t>In theory, are based on the interactions of a molecule with its neighbors</a:t>
            </a:r>
          </a:p>
          <a:p>
            <a:pPr eaLnBrk="1" hangingPunct="1"/>
            <a:r>
              <a:rPr lang="en-US" altLang="sv-SE"/>
              <a:t>In reality, are highly empirical</a:t>
            </a:r>
          </a:p>
          <a:p>
            <a:pPr lvl="1" eaLnBrk="1" hangingPunct="1"/>
            <a:r>
              <a:rPr lang="en-US" altLang="sv-SE"/>
              <a:t>A simple example is the ideal gas law:</a:t>
            </a:r>
            <a:br>
              <a:rPr lang="en-US" altLang="sv-SE"/>
            </a:br>
            <a:r>
              <a:rPr lang="pt-BR" altLang="sv-SE"/>
              <a:t>A(</a:t>
            </a:r>
            <a:r>
              <a:rPr lang="pt-BR" altLang="sv-SE">
                <a:latin typeface="Symbol" pitchFamily="2" charset="2"/>
              </a:rPr>
              <a:t>r</a:t>
            </a:r>
            <a:r>
              <a:rPr lang="pt-BR" altLang="sv-SE"/>
              <a:t>,T) = RT (log </a:t>
            </a:r>
            <a:r>
              <a:rPr lang="pt-BR" altLang="sv-SE">
                <a:latin typeface="Symbol" pitchFamily="2" charset="2"/>
              </a:rPr>
              <a:t>r</a:t>
            </a:r>
            <a:r>
              <a:rPr lang="pt-BR" altLang="sv-SE"/>
              <a:t> -  a log T + S</a:t>
            </a:r>
            <a:r>
              <a:rPr lang="pt-BR" altLang="sv-SE" baseline="-25000"/>
              <a:t>0</a:t>
            </a:r>
            <a:r>
              <a:rPr lang="pt-BR" altLang="sv-SE"/>
              <a:t> )</a:t>
            </a:r>
            <a:r>
              <a:rPr lang="en-US" altLang="sv-SE"/>
              <a:t> </a:t>
            </a:r>
          </a:p>
          <a:p>
            <a:pPr eaLnBrk="1" hangingPunct="1"/>
            <a:r>
              <a:rPr lang="en-US" altLang="sv-SE"/>
              <a:t>a = 3/2 for a monatomic gas, 5/2 for a diatomic etc.</a:t>
            </a:r>
          </a:p>
          <a:p>
            <a:pPr eaLnBrk="1" hangingPunct="1"/>
            <a:r>
              <a:rPr lang="en-US" altLang="sv-SE"/>
              <a:t> Best calculated via computer codes</a:t>
            </a:r>
          </a:p>
        </p:txBody>
      </p:sp>
      <p:sp>
        <p:nvSpPr>
          <p:cNvPr id="37891" name="Date Placeholder 3">
            <a:extLst>
              <a:ext uri="{FF2B5EF4-FFF2-40B4-BE49-F238E27FC236}">
                <a16:creationId xmlns:a16="http://schemas.microsoft.com/office/drawing/2014/main" id="{6039FCA8-52B8-0244-AB52-40D00A92177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7892" name="Footer Placeholder 5">
            <a:extLst>
              <a:ext uri="{FF2B5EF4-FFF2-40B4-BE49-F238E27FC236}">
                <a16:creationId xmlns:a16="http://schemas.microsoft.com/office/drawing/2014/main" id="{ADEEA04F-8B9F-C8EF-7DBA-BEFF5D5B3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2 | Properties of Cryogenic Fluids - J. G. Weisend II</a:t>
            </a:r>
          </a:p>
        </p:txBody>
      </p:sp>
      <p:sp>
        <p:nvSpPr>
          <p:cNvPr id="37893" name="Slide Number Placeholder 4">
            <a:extLst>
              <a:ext uri="{FF2B5EF4-FFF2-40B4-BE49-F238E27FC236}">
                <a16:creationId xmlns:a16="http://schemas.microsoft.com/office/drawing/2014/main" id="{A615580A-CE0B-5598-663C-8217165FD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E53B1076-B1B1-5E48-BB40-ACB1E2B7E13C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15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73859D53-7BCC-7D67-4B19-87395AC77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/>
              <a:t>Fluid Property Computer Codes</a:t>
            </a:r>
            <a:br>
              <a:rPr lang="en-US" altLang="sv-SE"/>
            </a:br>
            <a:endParaRPr lang="en-US" altLang="sv-SE"/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CCE18B17-46EC-722B-BA13-61E4E1D57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sv-SE"/>
              <a:t>The use of computer codes to generate properties (based typically on equations of states and empirical data) is the most common way to find fluid properties today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sv-SE"/>
              <a:t>Examples include: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sv-SE"/>
              <a:t>NIST – 12 National Institute for Standards &amp; Technology </a:t>
            </a:r>
            <a:r>
              <a:rPr lang="en-US" altLang="sv-SE">
                <a:hlinkClick r:id="rId2"/>
              </a:rPr>
              <a:t>http://www.nist.gov/srd/nist23.cfm</a:t>
            </a:r>
            <a:endParaRPr lang="en-US" altLang="sv-SE"/>
          </a:p>
          <a:p>
            <a:pPr lvl="1" eaLnBrk="1" hangingPunct="1">
              <a:lnSpc>
                <a:spcPct val="90000"/>
              </a:lnSpc>
            </a:pPr>
            <a:r>
              <a:rPr lang="en-US" altLang="sv-SE"/>
              <a:t>GASPAK &amp; HEPAK  from CryoData</a:t>
            </a:r>
            <a:br>
              <a:rPr lang="en-US" altLang="sv-SE"/>
            </a:br>
            <a:r>
              <a:rPr lang="en-US" altLang="sv-SE">
                <a:hlinkClick r:id="rId3"/>
              </a:rPr>
              <a:t>http://www.htess.com/software.htm</a:t>
            </a:r>
            <a:endParaRPr lang="en-US" altLang="sv-SE"/>
          </a:p>
          <a:p>
            <a:pPr lvl="1" eaLnBrk="1" hangingPunct="1">
              <a:lnSpc>
                <a:spcPct val="90000"/>
              </a:lnSpc>
            </a:pPr>
            <a:r>
              <a:rPr lang="en-US" altLang="sv-SE"/>
              <a:t>An interactive website also from NIST should suffice for this class </a:t>
            </a:r>
            <a:r>
              <a:rPr lang="en-US" altLang="sv-SE">
                <a:hlinkClick r:id="rId4"/>
              </a:rPr>
              <a:t>http://webbook.nist.gov/chemistry/fluid/</a:t>
            </a:r>
            <a:endParaRPr lang="en-US" altLang="sv-SE"/>
          </a:p>
          <a:p>
            <a:pPr lvl="1" eaLnBrk="1" hangingPunct="1">
              <a:lnSpc>
                <a:spcPct val="90000"/>
              </a:lnSpc>
            </a:pPr>
            <a:endParaRPr lang="en-US" altLang="sv-SE"/>
          </a:p>
          <a:p>
            <a:pPr eaLnBrk="1" hangingPunct="1">
              <a:lnSpc>
                <a:spcPct val="90000"/>
              </a:lnSpc>
            </a:pPr>
            <a:endParaRPr lang="en-US" altLang="sv-SE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sv-SE"/>
          </a:p>
          <a:p>
            <a:pPr eaLnBrk="1" hangingPunct="1">
              <a:lnSpc>
                <a:spcPct val="90000"/>
              </a:lnSpc>
            </a:pPr>
            <a:endParaRPr lang="en-US" altLang="sv-SE"/>
          </a:p>
        </p:txBody>
      </p:sp>
      <p:sp>
        <p:nvSpPr>
          <p:cNvPr id="38915" name="Date Placeholder 3">
            <a:extLst>
              <a:ext uri="{FF2B5EF4-FFF2-40B4-BE49-F238E27FC236}">
                <a16:creationId xmlns:a16="http://schemas.microsoft.com/office/drawing/2014/main" id="{7C234788-A048-99DE-0061-0DA54EB1E9A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8916" name="Footer Placeholder 5">
            <a:extLst>
              <a:ext uri="{FF2B5EF4-FFF2-40B4-BE49-F238E27FC236}">
                <a16:creationId xmlns:a16="http://schemas.microsoft.com/office/drawing/2014/main" id="{63564F45-0371-91E0-B610-7C483844B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2 | Properties of Cryogenic Fluids - J. G. Weisend II</a:t>
            </a:r>
          </a:p>
        </p:txBody>
      </p:sp>
      <p:sp>
        <p:nvSpPr>
          <p:cNvPr id="38917" name="Slide Number Placeholder 4">
            <a:extLst>
              <a:ext uri="{FF2B5EF4-FFF2-40B4-BE49-F238E27FC236}">
                <a16:creationId xmlns:a16="http://schemas.microsoft.com/office/drawing/2014/main" id="{909D1CA8-75A0-ADDE-0AD9-37D8F6EA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52198F39-67F0-484A-9D0E-0C8E3D493717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16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2">
            <a:extLst>
              <a:ext uri="{FF2B5EF4-FFF2-40B4-BE49-F238E27FC236}">
                <a16:creationId xmlns:a16="http://schemas.microsoft.com/office/drawing/2014/main" id="{60794C96-1B8D-283F-562F-A47F93F58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152400"/>
            <a:ext cx="4038600" cy="1143000"/>
          </a:xfrm>
        </p:spPr>
        <p:txBody>
          <a:bodyPr/>
          <a:lstStyle/>
          <a:p>
            <a:pPr eaLnBrk="1" hangingPunct="1"/>
            <a:r>
              <a:rPr lang="en-US" altLang="sv-SE"/>
              <a:t>Additional Sources for </a:t>
            </a:r>
            <a:br>
              <a:rPr lang="en-US" altLang="sv-SE"/>
            </a:br>
            <a:r>
              <a:rPr lang="en-US" altLang="sv-SE"/>
              <a:t>Cryogenic Fluids Data</a:t>
            </a:r>
          </a:p>
        </p:txBody>
      </p:sp>
      <p:sp>
        <p:nvSpPr>
          <p:cNvPr id="39938" name="Content Placeholder 1">
            <a:extLst>
              <a:ext uri="{FF2B5EF4-FFF2-40B4-BE49-F238E27FC236}">
                <a16:creationId xmlns:a16="http://schemas.microsoft.com/office/drawing/2014/main" id="{54EA1649-5F3B-6F05-0019-459418397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“</a:t>
            </a:r>
            <a:r>
              <a:rPr lang="en-US" altLang="ja-JP"/>
              <a:t>A Reference Guide for Cryogenic Properties of Materials</a:t>
            </a:r>
            <a:r>
              <a:rPr lang="ja-JP" altLang="en-US"/>
              <a:t>”</a:t>
            </a:r>
            <a:r>
              <a:rPr lang="en-US" altLang="ja-JP"/>
              <a:t>, Weisend, Flynn, Thompson; SLAC-TN-03-023 (Handout and on webpage)</a:t>
            </a:r>
          </a:p>
          <a:p>
            <a:pPr lvl="1" eaLnBrk="1" hangingPunct="1"/>
            <a:r>
              <a:rPr lang="en-US" altLang="sv-SE"/>
              <a:t>This is a detailed bibliography for cryogenics material properties and includes fluids</a:t>
            </a:r>
          </a:p>
          <a:p>
            <a:pPr eaLnBrk="1" hangingPunct="1"/>
            <a:r>
              <a:rPr lang="en-US" altLang="sv-SE" u="sng"/>
              <a:t>Thermodynamic Properties of Cryogenic Fluids</a:t>
            </a:r>
            <a:r>
              <a:rPr lang="en-US" altLang="sv-SE"/>
              <a:t>, R. Jacobson et al.,</a:t>
            </a:r>
          </a:p>
          <a:p>
            <a:pPr eaLnBrk="1" hangingPunct="1"/>
            <a:r>
              <a:rPr lang="en-US" altLang="sv-SE" u="sng"/>
              <a:t>Cryogenic Fluids Databook</a:t>
            </a:r>
            <a:r>
              <a:rPr lang="en-US" altLang="sv-SE"/>
              <a:t>, British Cryoengineering Society (2002)</a:t>
            </a:r>
          </a:p>
          <a:p>
            <a:pPr eaLnBrk="1" hangingPunct="1">
              <a:buFont typeface="Wingdings" pitchFamily="2" charset="2"/>
              <a:buNone/>
            </a:pPr>
            <a:endParaRPr lang="en-US" altLang="sv-SE" u="sng"/>
          </a:p>
        </p:txBody>
      </p:sp>
      <p:sp>
        <p:nvSpPr>
          <p:cNvPr id="39939" name="Date Placeholder 5">
            <a:extLst>
              <a:ext uri="{FF2B5EF4-FFF2-40B4-BE49-F238E27FC236}">
                <a16:creationId xmlns:a16="http://schemas.microsoft.com/office/drawing/2014/main" id="{3BF469FB-FBD9-1233-E944-4D2D5392954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9940" name="Footer Placeholder 3">
            <a:extLst>
              <a:ext uri="{FF2B5EF4-FFF2-40B4-BE49-F238E27FC236}">
                <a16:creationId xmlns:a16="http://schemas.microsoft.com/office/drawing/2014/main" id="{D9FD810F-90C8-25AD-5063-30EDC4B6D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2 | Properties of Cryogenic Fluids - J. G. Weisend II</a:t>
            </a:r>
          </a:p>
        </p:txBody>
      </p:sp>
      <p:sp>
        <p:nvSpPr>
          <p:cNvPr id="39941" name="Slide Number Placeholder 4">
            <a:extLst>
              <a:ext uri="{FF2B5EF4-FFF2-40B4-BE49-F238E27FC236}">
                <a16:creationId xmlns:a16="http://schemas.microsoft.com/office/drawing/2014/main" id="{A0B91E68-4F61-B250-B8F1-FB4ED7CD7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CD6C6616-4E46-6F4A-AB2A-7E298CB3DBDB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17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EDC7A207-EA8A-939D-4384-98F8A5EBA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/>
              <a:t>Special Case # 1: Hydrogen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EF12E79D-1779-2D3C-B0D7-D0E6597EB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sv-SE" sz="2600"/>
              <a:t>Exists in two molecular states: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sv-SE" sz="2200"/>
              <a:t>orthohydrogen –  nuclear spins parallel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sv-SE" sz="2200"/>
              <a:t>parahydrogen – nuclear spins antiparallel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sv-SE" sz="2600"/>
              <a:t>At 300 K: 75% ortho and 25 % para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sv-SE" sz="2600"/>
              <a:t>At cryogenic temperatures: parahydrogen is the lowest energy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sv-SE" sz="2200"/>
              <a:t>Conversion from ortho to para is slow and exothermic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sv-SE" sz="2600"/>
              <a:t>H</a:t>
            </a:r>
            <a:r>
              <a:rPr lang="en-US" altLang="sv-SE" sz="2600" baseline="-25000"/>
              <a:t>2</a:t>
            </a:r>
            <a:r>
              <a:rPr lang="en-US" altLang="sv-SE" sz="2600"/>
              <a:t> liquefiers typically include a catalyst (e.g. nickel silicate) to speed up conversion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sv-SE" sz="2600"/>
              <a:t> Thermodynamic properties of ortho and para hydrogen are significantly different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sv-SE" sz="2200"/>
          </a:p>
        </p:txBody>
      </p:sp>
      <p:sp>
        <p:nvSpPr>
          <p:cNvPr id="40963" name="Date Placeholder 3">
            <a:extLst>
              <a:ext uri="{FF2B5EF4-FFF2-40B4-BE49-F238E27FC236}">
                <a16:creationId xmlns:a16="http://schemas.microsoft.com/office/drawing/2014/main" id="{A964550A-46D0-536D-31EF-98A6AA8483A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Footer Placeholder 5">
            <a:extLst>
              <a:ext uri="{FF2B5EF4-FFF2-40B4-BE49-F238E27FC236}">
                <a16:creationId xmlns:a16="http://schemas.microsoft.com/office/drawing/2014/main" id="{E6204968-3229-ED47-979B-034D51B0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2 | Properties of Cryogenic Fluids - J. G. Weisend II</a:t>
            </a:r>
          </a:p>
        </p:txBody>
      </p:sp>
      <p:sp>
        <p:nvSpPr>
          <p:cNvPr id="40965" name="Slide Number Placeholder 4">
            <a:extLst>
              <a:ext uri="{FF2B5EF4-FFF2-40B4-BE49-F238E27FC236}">
                <a16:creationId xmlns:a16="http://schemas.microsoft.com/office/drawing/2014/main" id="{01479427-CBF1-2087-18B5-A9126517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2C9ACA46-91BD-2D44-AE3C-56074132DC2F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18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25672CE8-DDDC-2844-A957-189FC911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6858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Special Case #2 : Helium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 Liquid Helium exhibits quantum properties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1F3EEE8B-B323-C266-61C2-EE064B8C7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sv-SE" sz="2400"/>
              <a:t>Requires high pressure for solidification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sv-SE" sz="2000"/>
              <a:t>Why ?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sv-SE" sz="2000"/>
              <a:t>The zero point energy associated with the Heisenberg Uncertainty Principal  (</a:t>
            </a:r>
            <a:r>
              <a:rPr lang="en-US" altLang="sv-SE" sz="2000">
                <a:latin typeface="Symbol" pitchFamily="2" charset="2"/>
              </a:rPr>
              <a:t>D</a:t>
            </a:r>
            <a:r>
              <a:rPr lang="en-US" altLang="sv-SE" sz="2000"/>
              <a:t>P </a:t>
            </a:r>
            <a:r>
              <a:rPr lang="en-US" altLang="sv-SE" sz="2000">
                <a:latin typeface="Symbol" pitchFamily="2" charset="2"/>
              </a:rPr>
              <a:t>D</a:t>
            </a:r>
            <a:r>
              <a:rPr lang="en-US" altLang="sv-SE" sz="2000"/>
              <a:t>X ~ h) for helium at room pressures is greater than the energy required to melt helium. Thus, it won</a:t>
            </a:r>
            <a:r>
              <a:rPr lang="ja-JP" altLang="en-US" sz="2000"/>
              <a:t>’</a:t>
            </a:r>
            <a:r>
              <a:rPr lang="en-US" altLang="ja-JP" sz="2000"/>
              <a:t>t solidify.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sv-SE" sz="2000"/>
              <a:t>Roughly 20 Atm of pressure are required.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sv-SE" sz="2000"/>
              <a:t>The fact that Helium remains a liquid all the way down to 0 K has significant technological advantages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sv-SE" sz="2400"/>
              <a:t>Helium has a second liquid phase (He II)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sv-SE" sz="2000"/>
              <a:t>This come about as a result of  some of the atoms condensing into the lowest ground state (very similar to Bose-Einstein Condensation)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sv-SE" sz="2000"/>
              <a:t>Is a second order phase transition: thus no latent heat is required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sv-SE" sz="2000"/>
              <a:t>He II (aka superfluid helium) has many unique &amp; useful properties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sv-SE" sz="2000"/>
              <a:t>More information in a later lecture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sv-SE" sz="2400"/>
          </a:p>
        </p:txBody>
      </p:sp>
      <p:sp>
        <p:nvSpPr>
          <p:cNvPr id="41987" name="Date Placeholder 5">
            <a:extLst>
              <a:ext uri="{FF2B5EF4-FFF2-40B4-BE49-F238E27FC236}">
                <a16:creationId xmlns:a16="http://schemas.microsoft.com/office/drawing/2014/main" id="{80DC5EA7-0866-83C9-B9FD-6293DE48236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41988" name="Footer Placeholder 7">
            <a:extLst>
              <a:ext uri="{FF2B5EF4-FFF2-40B4-BE49-F238E27FC236}">
                <a16:creationId xmlns:a16="http://schemas.microsoft.com/office/drawing/2014/main" id="{77E92668-5F1B-88A2-FB61-40EDF7B90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2 | Properties of Cryogenic Fluids - J. G. Weisend II</a:t>
            </a:r>
          </a:p>
        </p:txBody>
      </p:sp>
      <p:sp>
        <p:nvSpPr>
          <p:cNvPr id="41989" name="Slide Number Placeholder 6">
            <a:extLst>
              <a:ext uri="{FF2B5EF4-FFF2-40B4-BE49-F238E27FC236}">
                <a16:creationId xmlns:a16="http://schemas.microsoft.com/office/drawing/2014/main" id="{42B6E08F-330C-1080-4D4D-A294FD8A6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96FC58D9-5C58-194E-A30D-8C69E222E37C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19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161E3C4E-5849-94D0-3E15-30918EE55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86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/>
              <a:t>Goals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83B4D7C1-D438-527B-E8BD-12A244143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sv-SE"/>
              <a:t>Introduce basic definitions used in describing cryogenic fluids &amp; their properties</a:t>
            </a:r>
          </a:p>
          <a:p>
            <a:pPr eaLnBrk="1" hangingPunct="1"/>
            <a:r>
              <a:rPr lang="en-US" altLang="sv-SE"/>
              <a:t>Describe important fluid properties and their variation with temperature and pressure</a:t>
            </a:r>
          </a:p>
          <a:p>
            <a:pPr eaLnBrk="1" hangingPunct="1"/>
            <a:r>
              <a:rPr lang="en-US" altLang="sv-SE"/>
              <a:t>Introduce the law of corresponding states</a:t>
            </a:r>
          </a:p>
          <a:p>
            <a:pPr eaLnBrk="1" hangingPunct="1"/>
            <a:r>
              <a:rPr lang="en-US" altLang="sv-SE"/>
              <a:t>Describe where fluid properties may be found</a:t>
            </a:r>
          </a:p>
          <a:p>
            <a:pPr eaLnBrk="1" hangingPunct="1"/>
            <a:r>
              <a:rPr lang="en-US" altLang="sv-SE"/>
              <a:t>Mention unique properties of  Hydrogen &amp; Helium (more in later lectures)</a:t>
            </a:r>
          </a:p>
          <a:p>
            <a:pPr eaLnBrk="1" hangingPunct="1"/>
            <a:endParaRPr lang="en-US" altLang="sv-SE"/>
          </a:p>
        </p:txBody>
      </p:sp>
      <p:sp>
        <p:nvSpPr>
          <p:cNvPr id="24579" name="Date Placeholder 3">
            <a:extLst>
              <a:ext uri="{FF2B5EF4-FFF2-40B4-BE49-F238E27FC236}">
                <a16:creationId xmlns:a16="http://schemas.microsoft.com/office/drawing/2014/main" id="{80EF485F-6AD5-3314-929A-3CA308B236F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 dirty="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</a:p>
        </p:txBody>
      </p:sp>
      <p:sp>
        <p:nvSpPr>
          <p:cNvPr id="24580" name="Footer Placeholder 5">
            <a:extLst>
              <a:ext uri="{FF2B5EF4-FFF2-40B4-BE49-F238E27FC236}">
                <a16:creationId xmlns:a16="http://schemas.microsoft.com/office/drawing/2014/main" id="{388A8F6B-2544-1D9B-D31F-BB79A09F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2 | Properties of Cryogenic Fluids - J. G. Weisend II</a:t>
            </a:r>
          </a:p>
        </p:txBody>
      </p:sp>
      <p:sp>
        <p:nvSpPr>
          <p:cNvPr id="24581" name="Slide Number Placeholder 4">
            <a:extLst>
              <a:ext uri="{FF2B5EF4-FFF2-40B4-BE49-F238E27FC236}">
                <a16:creationId xmlns:a16="http://schemas.microsoft.com/office/drawing/2014/main" id="{9041CCAF-4373-9E9F-B8E1-A3C6E25E2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ED7E06BE-D5BE-6D49-833A-4BF90BCF93AF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2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6">
            <a:extLst>
              <a:ext uri="{FF2B5EF4-FFF2-40B4-BE49-F238E27FC236}">
                <a16:creationId xmlns:a16="http://schemas.microsoft.com/office/drawing/2014/main" id="{2465DEC8-7C68-25C5-9753-ACF0AA46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286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/>
              <a:t>P-T Diagram for Helium </a:t>
            </a:r>
          </a:p>
        </p:txBody>
      </p:sp>
      <p:pic>
        <p:nvPicPr>
          <p:cNvPr id="43010" name="Picture 2">
            <a:extLst>
              <a:ext uri="{FF2B5EF4-FFF2-40B4-BE49-F238E27FC236}">
                <a16:creationId xmlns:a16="http://schemas.microsoft.com/office/drawing/2014/main" id="{24B1087B-17B3-9103-15F9-CD728B3CA0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996" r="-53996"/>
          <a:stretch>
            <a:fillRect/>
          </a:stretch>
        </p:blipFill>
        <p:spPr/>
      </p:pic>
      <p:sp>
        <p:nvSpPr>
          <p:cNvPr id="43011" name="Date Placeholder 4">
            <a:extLst>
              <a:ext uri="{FF2B5EF4-FFF2-40B4-BE49-F238E27FC236}">
                <a16:creationId xmlns:a16="http://schemas.microsoft.com/office/drawing/2014/main" id="{FD8401C7-9BB4-9B5E-4D3D-0E09C6448B6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43012" name="Footer Placeholder 6">
            <a:extLst>
              <a:ext uri="{FF2B5EF4-FFF2-40B4-BE49-F238E27FC236}">
                <a16:creationId xmlns:a16="http://schemas.microsoft.com/office/drawing/2014/main" id="{8380A750-2646-4430-96AF-5BFB02BD5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2 | Properties of Cryogenic Fluids - J. G. Weisend II</a:t>
            </a:r>
          </a:p>
        </p:txBody>
      </p:sp>
      <p:sp>
        <p:nvSpPr>
          <p:cNvPr id="43013" name="Slide Number Placeholder 5">
            <a:extLst>
              <a:ext uri="{FF2B5EF4-FFF2-40B4-BE49-F238E27FC236}">
                <a16:creationId xmlns:a16="http://schemas.microsoft.com/office/drawing/2014/main" id="{D6D38F68-8EE1-8439-0518-78114C3C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28EDA7F4-6E11-7648-B808-4EB3E8B58F2A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20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91C9FE44-C28F-6D69-30C5-89554A49B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/>
              <a:t>Introduction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20DA08FD-58D4-C2EE-4CB1-0E61A4219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sv-SE" sz="2600"/>
              <a:t>Due to the wide temperature &amp; pressure ranges covered by cryogenics the properties of fluids vary greatly – we generally can</a:t>
            </a:r>
            <a:r>
              <a:rPr lang="ja-JP" altLang="en-US" sz="2600"/>
              <a:t>’</a:t>
            </a:r>
            <a:r>
              <a:rPr lang="en-US" altLang="ja-JP" sz="2600"/>
              <a:t>t assume constant properties.</a:t>
            </a:r>
          </a:p>
          <a:p>
            <a:pPr eaLnBrk="1" hangingPunct="1"/>
            <a:r>
              <a:rPr lang="en-US" altLang="sv-SE" sz="2600"/>
              <a:t>Understanding changes in the thermodynamic state of the fluids allows us to describe refrigeration and liquefaction cycles</a:t>
            </a:r>
          </a:p>
          <a:p>
            <a:pPr eaLnBrk="1" hangingPunct="1"/>
            <a:r>
              <a:rPr lang="en-US" altLang="sv-SE" sz="2600"/>
              <a:t>With the exception of Helium and Hydrogen, pure cryogenic fluids act as classical Newtonian fluids</a:t>
            </a:r>
          </a:p>
          <a:p>
            <a:pPr eaLnBrk="1" hangingPunct="1"/>
            <a:r>
              <a:rPr lang="en-US" altLang="sv-SE" sz="2600"/>
              <a:t>Fluid properties are well known (mostly) &amp; many resources exist </a:t>
            </a:r>
          </a:p>
        </p:txBody>
      </p:sp>
      <p:sp>
        <p:nvSpPr>
          <p:cNvPr id="25603" name="Date Placeholder 3">
            <a:extLst>
              <a:ext uri="{FF2B5EF4-FFF2-40B4-BE49-F238E27FC236}">
                <a16:creationId xmlns:a16="http://schemas.microsoft.com/office/drawing/2014/main" id="{0CCC1CCD-5ADF-BE87-37F1-5F5AB59CA1B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25604" name="Footer Placeholder 5">
            <a:extLst>
              <a:ext uri="{FF2B5EF4-FFF2-40B4-BE49-F238E27FC236}">
                <a16:creationId xmlns:a16="http://schemas.microsoft.com/office/drawing/2014/main" id="{8C7547F8-9EC7-BE74-D05E-D53FD0C0F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2 | Properties of Cryogenic Fluids - J. G. Weisend II</a:t>
            </a:r>
          </a:p>
        </p:txBody>
      </p:sp>
      <p:sp>
        <p:nvSpPr>
          <p:cNvPr id="25605" name="Slide Number Placeholder 4">
            <a:extLst>
              <a:ext uri="{FF2B5EF4-FFF2-40B4-BE49-F238E27FC236}">
                <a16:creationId xmlns:a16="http://schemas.microsoft.com/office/drawing/2014/main" id="{03594E37-9B93-BA70-FF46-DF70AFA02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977082A2-C797-BA41-9DD1-CBB5E3A1B161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3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B7F8A18D-4169-32E0-E0AA-0F4A43CF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/>
              <a:t>Typical Properties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00BD0029-4845-27BE-A2C3-FA65230F9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sv-SE"/>
              <a:t>Density</a:t>
            </a:r>
          </a:p>
          <a:p>
            <a:pPr eaLnBrk="1" hangingPunct="1"/>
            <a:r>
              <a:rPr lang="en-US" altLang="sv-SE"/>
              <a:t>Specific Heat</a:t>
            </a:r>
          </a:p>
          <a:p>
            <a:pPr eaLnBrk="1" hangingPunct="1"/>
            <a:r>
              <a:rPr lang="pt-BR" altLang="sv-SE"/>
              <a:t>Enthalpy (h (J / kg)): h = u + Pv</a:t>
            </a:r>
          </a:p>
          <a:p>
            <a:pPr eaLnBrk="1" hangingPunct="1"/>
            <a:r>
              <a:rPr lang="en-US" altLang="sv-SE"/>
              <a:t>Entropy (s ( J / Kg K)): In a reversible process: ds = dQ/T</a:t>
            </a:r>
          </a:p>
          <a:p>
            <a:pPr eaLnBrk="1" hangingPunct="1"/>
            <a:r>
              <a:rPr lang="en-US" altLang="sv-SE"/>
              <a:t>Thermal Conductivity</a:t>
            </a:r>
          </a:p>
          <a:p>
            <a:pPr eaLnBrk="1" hangingPunct="1"/>
            <a:r>
              <a:rPr lang="en-US" altLang="sv-SE"/>
              <a:t>Viscosity</a:t>
            </a:r>
          </a:p>
        </p:txBody>
      </p:sp>
      <p:sp>
        <p:nvSpPr>
          <p:cNvPr id="26627" name="Date Placeholder 3">
            <a:extLst>
              <a:ext uri="{FF2B5EF4-FFF2-40B4-BE49-F238E27FC236}">
                <a16:creationId xmlns:a16="http://schemas.microsoft.com/office/drawing/2014/main" id="{3F587649-C4A0-DB99-605F-8A03D7980F0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Footer Placeholder 5">
            <a:extLst>
              <a:ext uri="{FF2B5EF4-FFF2-40B4-BE49-F238E27FC236}">
                <a16:creationId xmlns:a16="http://schemas.microsoft.com/office/drawing/2014/main" id="{53BE5869-D2E8-29EC-4A03-8B4647891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2 | Properties of Cryogenic Fluids - J. G. Weisend II</a:t>
            </a:r>
          </a:p>
        </p:txBody>
      </p:sp>
      <p:sp>
        <p:nvSpPr>
          <p:cNvPr id="26629" name="Slide Number Placeholder 4">
            <a:extLst>
              <a:ext uri="{FF2B5EF4-FFF2-40B4-BE49-F238E27FC236}">
                <a16:creationId xmlns:a16="http://schemas.microsoft.com/office/drawing/2014/main" id="{C96DA71B-EF0C-5C90-924B-1732CD81C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DDC9F761-115B-594D-B29A-818D5150824D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4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69B8C093-66EC-A88F-791B-9A08FBF18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/>
              <a:t>Some Definitions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48A8DD00-2C24-EAE1-2C07-48E08BA44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sv-SE" sz="2200">
                <a:solidFill>
                  <a:schemeClr val="tx1"/>
                </a:solidFill>
              </a:rPr>
              <a:t>Supercritical Fluid: a fluid that may no longer be thought of as a liquid or a gas but only as a fluid. Such a fluid is either above its critical temperature or critical pressure or both.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sv-SE" sz="2200">
                <a:solidFill>
                  <a:schemeClr val="tx1"/>
                </a:solidFill>
              </a:rPr>
              <a:t>The accuracy of calculated thermodynamic values becomes relatively inaccurate around the critical point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sv-SE" sz="2200">
                <a:solidFill>
                  <a:schemeClr val="tx1"/>
                </a:solidFill>
              </a:rPr>
              <a:t>Subcooled or Pressurized Liquid: A liquid whose temperature or pressure places it below the saturation curve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sv-SE" sz="2200" u="sng">
                <a:solidFill>
                  <a:schemeClr val="tx1"/>
                </a:solidFill>
              </a:rPr>
              <a:t>Triple Point</a:t>
            </a:r>
            <a:r>
              <a:rPr lang="en-US" altLang="sv-SE" sz="2200">
                <a:solidFill>
                  <a:schemeClr val="tx1"/>
                </a:solidFill>
              </a:rPr>
              <a:t>: The point in thermodynamic space in which the solid, liquid and vapor phases of a substance coexist.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sv-SE" sz="2200" u="sng">
                <a:solidFill>
                  <a:schemeClr val="tx1"/>
                </a:solidFill>
              </a:rPr>
              <a:t>T-S ( temperature – entropy) Diagram</a:t>
            </a:r>
            <a:r>
              <a:rPr lang="en-US" altLang="sv-SE" sz="2200">
                <a:solidFill>
                  <a:schemeClr val="tx1"/>
                </a:solidFill>
              </a:rPr>
              <a:t>: Used to both display graphically fluid properties and frequently to describe refrigeration cycles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sv-SE" sz="2200" u="sng">
                <a:solidFill>
                  <a:schemeClr val="tx1"/>
                </a:solidFill>
              </a:rPr>
              <a:t>Isenthalpic Expansion:</a:t>
            </a:r>
            <a:r>
              <a:rPr lang="en-US" altLang="sv-SE" sz="2200">
                <a:solidFill>
                  <a:schemeClr val="tx1"/>
                </a:solidFill>
              </a:rPr>
              <a:t> changing from high to low pressure along a line of constant enthalpy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sv-SE" sz="2600"/>
          </a:p>
        </p:txBody>
      </p:sp>
      <p:sp>
        <p:nvSpPr>
          <p:cNvPr id="27651" name="Date Placeholder 3">
            <a:extLst>
              <a:ext uri="{FF2B5EF4-FFF2-40B4-BE49-F238E27FC236}">
                <a16:creationId xmlns:a16="http://schemas.microsoft.com/office/drawing/2014/main" id="{E2FC150C-A827-084C-7B97-121BB11316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27652" name="Footer Placeholder 5">
            <a:extLst>
              <a:ext uri="{FF2B5EF4-FFF2-40B4-BE49-F238E27FC236}">
                <a16:creationId xmlns:a16="http://schemas.microsoft.com/office/drawing/2014/main" id="{BBC902E0-084B-1906-54A6-022D92AD2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2 | Properties of Cryogenic Fluids - J. G. Weisend II</a:t>
            </a:r>
          </a:p>
        </p:txBody>
      </p:sp>
      <p:sp>
        <p:nvSpPr>
          <p:cNvPr id="27653" name="Slide Number Placeholder 4">
            <a:extLst>
              <a:ext uri="{FF2B5EF4-FFF2-40B4-BE49-F238E27FC236}">
                <a16:creationId xmlns:a16="http://schemas.microsoft.com/office/drawing/2014/main" id="{50269770-4E45-96FB-E306-1888361B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3F5E1031-F4D8-DB4C-B8EB-9888EC5FBE6D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5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9EF81403-99D1-61AC-165F-BECCC4A52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/>
              <a:t>Some Definitions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7C43F6C9-475E-2464-FE17-D74E08C7D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sv-SE" sz="2400" u="sng"/>
              <a:t>Isentropic Expansion:</a:t>
            </a:r>
            <a:r>
              <a:rPr lang="en-US" altLang="sv-SE" sz="2400"/>
              <a:t> changing from high to low pressure along a line of constant entropy</a:t>
            </a:r>
            <a:endParaRPr lang="en-US" altLang="sv-SE" u="sng"/>
          </a:p>
          <a:p>
            <a:pPr eaLnBrk="1" hangingPunct="1"/>
            <a:r>
              <a:rPr lang="en-US" altLang="sv-SE" u="sng"/>
              <a:t>1</a:t>
            </a:r>
            <a:r>
              <a:rPr lang="en-US" altLang="sv-SE" u="sng" baseline="30000"/>
              <a:t>st</a:t>
            </a:r>
            <a:r>
              <a:rPr lang="en-US" altLang="sv-SE" u="sng"/>
              <a:t> Order Phase Transition:</a:t>
            </a:r>
            <a:r>
              <a:rPr lang="en-US" altLang="sv-SE"/>
              <a:t> A change in phase in which there is a discontinuity in the specific heat and which requires latent heat</a:t>
            </a:r>
          </a:p>
          <a:p>
            <a:pPr eaLnBrk="1" hangingPunct="1"/>
            <a:r>
              <a:rPr lang="en-US" altLang="sv-SE" u="sng"/>
              <a:t>2</a:t>
            </a:r>
            <a:r>
              <a:rPr lang="en-US" altLang="sv-SE" u="sng" baseline="30000"/>
              <a:t>nd</a:t>
            </a:r>
            <a:r>
              <a:rPr lang="en-US" altLang="sv-SE" u="sng"/>
              <a:t> Order Phase Transition:</a:t>
            </a:r>
            <a:r>
              <a:rPr lang="en-US" altLang="sv-SE"/>
              <a:t> No discontinuity in specific heat and no latent heat is required</a:t>
            </a:r>
          </a:p>
        </p:txBody>
      </p:sp>
      <p:sp>
        <p:nvSpPr>
          <p:cNvPr id="28675" name="Date Placeholder 3">
            <a:extLst>
              <a:ext uri="{FF2B5EF4-FFF2-40B4-BE49-F238E27FC236}">
                <a16:creationId xmlns:a16="http://schemas.microsoft.com/office/drawing/2014/main" id="{10CC9401-9582-E750-5FF2-37789B67722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Footer Placeholder 5">
            <a:extLst>
              <a:ext uri="{FF2B5EF4-FFF2-40B4-BE49-F238E27FC236}">
                <a16:creationId xmlns:a16="http://schemas.microsoft.com/office/drawing/2014/main" id="{FBF56196-51B6-578C-580E-B76FEC845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2 | Properties of Cryogenic Fluids - J. G. Weisend II</a:t>
            </a:r>
          </a:p>
        </p:txBody>
      </p:sp>
      <p:sp>
        <p:nvSpPr>
          <p:cNvPr id="28677" name="Slide Number Placeholder 4">
            <a:extLst>
              <a:ext uri="{FF2B5EF4-FFF2-40B4-BE49-F238E27FC236}">
                <a16:creationId xmlns:a16="http://schemas.microsoft.com/office/drawing/2014/main" id="{AF6B4679-40D7-CD72-70D0-E86D55B4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C474D49F-C256-0840-85ED-7331E5A3DFB4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6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AEB71639-D615-394A-9F7D-BC12A8E2D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/>
              <a:t>Some Key Parameters of </a:t>
            </a:r>
            <a:br>
              <a:rPr lang="en-US" altLang="sv-SE"/>
            </a:br>
            <a:r>
              <a:rPr lang="en-US" altLang="sv-SE"/>
              <a:t>Cryogenic Fluids</a:t>
            </a:r>
          </a:p>
        </p:txBody>
      </p:sp>
      <p:sp>
        <p:nvSpPr>
          <p:cNvPr id="29698" name="Content Placeholder 1">
            <a:extLst>
              <a:ext uri="{FF2B5EF4-FFF2-40B4-BE49-F238E27FC236}">
                <a16:creationId xmlns:a16="http://schemas.microsoft.com/office/drawing/2014/main" id="{1126940A-71AA-572C-36AD-BC3547FA1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v-SE" altLang="sv-SE"/>
          </a:p>
        </p:txBody>
      </p:sp>
      <p:sp>
        <p:nvSpPr>
          <p:cNvPr id="29699" name="Date Placeholder 6">
            <a:extLst>
              <a:ext uri="{FF2B5EF4-FFF2-40B4-BE49-F238E27FC236}">
                <a16:creationId xmlns:a16="http://schemas.microsoft.com/office/drawing/2014/main" id="{A4074E90-F172-293D-BB74-630D5175DC4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29700" name="Footer Placeholder 8">
            <a:extLst>
              <a:ext uri="{FF2B5EF4-FFF2-40B4-BE49-F238E27FC236}">
                <a16:creationId xmlns:a16="http://schemas.microsoft.com/office/drawing/2014/main" id="{7E1D1A55-1EB4-451D-DDEA-227985578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2 | Properties of Cryogenic Fluids - J. G. Weisend II</a:t>
            </a:r>
          </a:p>
        </p:txBody>
      </p:sp>
      <p:sp>
        <p:nvSpPr>
          <p:cNvPr id="29701" name="Slide Number Placeholder 7">
            <a:extLst>
              <a:ext uri="{FF2B5EF4-FFF2-40B4-BE49-F238E27FC236}">
                <a16:creationId xmlns:a16="http://schemas.microsoft.com/office/drawing/2014/main" id="{5AB9661F-CA8A-A1F2-3C0F-FCCB75498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63C45614-2860-1A4B-8BF6-0A2F55969DD1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7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6B6613-5DD5-E14F-BAB5-349982AE0571}"/>
              </a:ext>
            </a:extLst>
          </p:cNvPr>
          <p:cNvGraphicFramePr>
            <a:graphicFrameLocks/>
          </p:cNvGraphicFramePr>
          <p:nvPr/>
        </p:nvGraphicFramePr>
        <p:xfrm>
          <a:off x="457200" y="1752600"/>
          <a:ext cx="8229600" cy="38814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447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Fluid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Normal Boiling Point (K)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Triple Point (K)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Critical  Temperature (K)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Critical Pressure</a:t>
                      </a:r>
                    </a:p>
                    <a:p>
                      <a:pPr algn="ctr"/>
                      <a:r>
                        <a:rPr lang="en-US" sz="1800" dirty="0"/>
                        <a:t>(</a:t>
                      </a:r>
                      <a:r>
                        <a:rPr lang="en-US" sz="1800" dirty="0" err="1"/>
                        <a:t>kPa</a:t>
                      </a:r>
                      <a:r>
                        <a:rPr lang="en-US" sz="1800" dirty="0"/>
                        <a:t>)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Krypton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119.8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115.8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209.4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5496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Methane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111.6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90.7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190.6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4599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Oxygen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90.2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54.4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154.6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5043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Argon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87.3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83.8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150.9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4906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7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Nitrogen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77.4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63.2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126.3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3399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7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Neon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27.1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24.6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44.4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2703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7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Hydrogen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20.3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13.8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32.9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1283.8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Helium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4.2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N/A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5.2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227.46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2AB59AFE-444B-0B66-B46F-CA717FAA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9700"/>
            <a:ext cx="7140575" cy="1143000"/>
          </a:xfrm>
        </p:spPr>
        <p:txBody>
          <a:bodyPr/>
          <a:lstStyle/>
          <a:p>
            <a:pPr eaLnBrk="1" hangingPunct="1"/>
            <a:r>
              <a:rPr lang="en-US" altLang="sv-SE" sz="2800"/>
              <a:t>Generic T-S diagram Showing Isenthalps, </a:t>
            </a:r>
            <a:br>
              <a:rPr lang="en-US" altLang="sv-SE" sz="2800"/>
            </a:br>
            <a:r>
              <a:rPr lang="en-US" altLang="sv-SE" sz="2800"/>
              <a:t>Isobars and 2 Phase Region</a:t>
            </a:r>
          </a:p>
        </p:txBody>
      </p:sp>
      <p:sp>
        <p:nvSpPr>
          <p:cNvPr id="30722" name="Date Placeholder 3">
            <a:extLst>
              <a:ext uri="{FF2B5EF4-FFF2-40B4-BE49-F238E27FC236}">
                <a16:creationId xmlns:a16="http://schemas.microsoft.com/office/drawing/2014/main" id="{FA94DF43-94B5-13F2-9B69-527C9765C59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200">
                <a:solidFill>
                  <a:srgbClr val="898989"/>
                </a:solidFill>
              </a:rPr>
              <a:t>Winter 2025</a:t>
            </a:r>
          </a:p>
        </p:txBody>
      </p:sp>
      <p:sp>
        <p:nvSpPr>
          <p:cNvPr id="30723" name="Footer Placeholder 4">
            <a:extLst>
              <a:ext uri="{FF2B5EF4-FFF2-40B4-BE49-F238E27FC236}">
                <a16:creationId xmlns:a16="http://schemas.microsoft.com/office/drawing/2014/main" id="{D9D43478-F14D-5E62-2A3A-96A6398D2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200">
                <a:solidFill>
                  <a:srgbClr val="898989"/>
                </a:solidFill>
              </a:rPr>
              <a:t>Lecture 2 | Properties of Cryogenic Fluids - J. G. Weisend II</a:t>
            </a:r>
          </a:p>
        </p:txBody>
      </p:sp>
      <p:sp>
        <p:nvSpPr>
          <p:cNvPr id="30724" name="Slide Number Placeholder 5">
            <a:extLst>
              <a:ext uri="{FF2B5EF4-FFF2-40B4-BE49-F238E27FC236}">
                <a16:creationId xmlns:a16="http://schemas.microsoft.com/office/drawing/2014/main" id="{489733B7-33F5-FB17-5BB2-61D929F93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21F786-ADEB-D54B-B5E2-B5D234442581}" type="slidenum">
              <a:rPr lang="sv-SE" altLang="sv-S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sv-SE" altLang="sv-SE" sz="1200">
              <a:solidFill>
                <a:srgbClr val="898989"/>
              </a:solidFill>
            </a:endParaRPr>
          </a:p>
        </p:txBody>
      </p:sp>
      <p:pic>
        <p:nvPicPr>
          <p:cNvPr id="30725" name="Picture 7">
            <a:extLst>
              <a:ext uri="{FF2B5EF4-FFF2-40B4-BE49-F238E27FC236}">
                <a16:creationId xmlns:a16="http://schemas.microsoft.com/office/drawing/2014/main" id="{6A9FA84C-0225-BD10-DF4D-E8F6AF329906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450975"/>
            <a:ext cx="40513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1">
            <a:extLst>
              <a:ext uri="{FF2B5EF4-FFF2-40B4-BE49-F238E27FC236}">
                <a16:creationId xmlns:a16="http://schemas.microsoft.com/office/drawing/2014/main" id="{02E762B5-6603-739D-DBAF-F9B0DC0F0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86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/>
              <a:t>T-S Diagram  for Nitrogen</a:t>
            </a:r>
          </a:p>
        </p:txBody>
      </p:sp>
      <p:sp>
        <p:nvSpPr>
          <p:cNvPr id="31746" name="Content Placeholder 1">
            <a:extLst>
              <a:ext uri="{FF2B5EF4-FFF2-40B4-BE49-F238E27FC236}">
                <a16:creationId xmlns:a16="http://schemas.microsoft.com/office/drawing/2014/main" id="{6D4FB2C0-0F86-5777-190C-4A226E4AF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v-SE" altLang="sv-SE"/>
          </a:p>
        </p:txBody>
      </p:sp>
      <p:sp>
        <p:nvSpPr>
          <p:cNvPr id="31747" name="Date Placeholder 3">
            <a:extLst>
              <a:ext uri="{FF2B5EF4-FFF2-40B4-BE49-F238E27FC236}">
                <a16:creationId xmlns:a16="http://schemas.microsoft.com/office/drawing/2014/main" id="{9E22AA7D-FAFC-5FD7-B064-024D9146FAE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1748" name="Footer Placeholder 5">
            <a:extLst>
              <a:ext uri="{FF2B5EF4-FFF2-40B4-BE49-F238E27FC236}">
                <a16:creationId xmlns:a16="http://schemas.microsoft.com/office/drawing/2014/main" id="{CC446C20-0C58-4546-DCAE-F9361C7E2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2 | Properties of Cryogenic Fluids - J. G. Weisend II</a:t>
            </a:r>
          </a:p>
        </p:txBody>
      </p:sp>
      <p:sp>
        <p:nvSpPr>
          <p:cNvPr id="31749" name="Slide Number Placeholder 4">
            <a:extLst>
              <a:ext uri="{FF2B5EF4-FFF2-40B4-BE49-F238E27FC236}">
                <a16:creationId xmlns:a16="http://schemas.microsoft.com/office/drawing/2014/main" id="{AE3C53A1-CC7E-15E1-C996-3A1E58F8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9973A71A-574F-C041-AB7D-2429A60C0FA2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9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pic>
        <p:nvPicPr>
          <p:cNvPr id="31750" name="Picture 5">
            <a:extLst>
              <a:ext uri="{FF2B5EF4-FFF2-40B4-BE49-F238E27FC236}">
                <a16:creationId xmlns:a16="http://schemas.microsoft.com/office/drawing/2014/main" id="{1970C8B2-D64B-C3EC-4E76-341EFE91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129</TotalTime>
  <Words>1361</Words>
  <Application>Microsoft Office PowerPoint</Application>
  <PresentationFormat>On-screen Show (4:3)</PresentationFormat>
  <Paragraphs>185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ＭＳ Ｐゴシック</vt:lpstr>
      <vt:lpstr>Arial</vt:lpstr>
      <vt:lpstr>Calibri</vt:lpstr>
      <vt:lpstr>Helvetica</vt:lpstr>
      <vt:lpstr>Lucida Grande</vt:lpstr>
      <vt:lpstr>Symbol</vt:lpstr>
      <vt:lpstr>Wingdings</vt:lpstr>
      <vt:lpstr>Lecture_template</vt:lpstr>
      <vt:lpstr>ESS Core Powerpoint</vt:lpstr>
      <vt:lpstr>1_ESS Core Powerpoint</vt:lpstr>
      <vt:lpstr>Lecture 2 Properties Of Cryogenic Fluids</vt:lpstr>
      <vt:lpstr>Goals</vt:lpstr>
      <vt:lpstr>Introduction</vt:lpstr>
      <vt:lpstr>Typical Properties</vt:lpstr>
      <vt:lpstr>Some Definitions</vt:lpstr>
      <vt:lpstr>Some Definitions</vt:lpstr>
      <vt:lpstr>Some Key Parameters of  Cryogenic Fluids</vt:lpstr>
      <vt:lpstr>Generic T-S diagram Showing Isenthalps,  Isobars and 2 Phase Region</vt:lpstr>
      <vt:lpstr>T-S Diagram  for Nitrogen</vt:lpstr>
      <vt:lpstr>T S Diagram illustrating a Refrigeration Cycle</vt:lpstr>
      <vt:lpstr>The Law of Corresponding States</vt:lpstr>
      <vt:lpstr>Normalized Density of Oxygen as a Function of Pressure &amp;Temperature</vt:lpstr>
      <vt:lpstr>Cp/R for Oxygen as a Function of Pressure &amp; Temperature</vt:lpstr>
      <vt:lpstr>Thermal Conductivity of Oxygen</vt:lpstr>
      <vt:lpstr>Equations of State</vt:lpstr>
      <vt:lpstr>Fluid Property Computer Codes </vt:lpstr>
      <vt:lpstr>Additional Sources for  Cryogenic Fluids Data</vt:lpstr>
      <vt:lpstr>Special Case # 1: Hydrogen</vt:lpstr>
      <vt:lpstr>Special Case #2 : Helium  Liquid Helium exhibits quantum properties</vt:lpstr>
      <vt:lpstr>P-T Diagram for Helium </vt:lpstr>
    </vt:vector>
  </TitlesOfParts>
  <Company>NSCL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 Properties Of Cryogenic Fluids</dc:title>
  <dc:creator>weisend</dc:creator>
  <cp:lastModifiedBy>Irina Novitski x2831,3896 13429N</cp:lastModifiedBy>
  <cp:revision>24</cp:revision>
  <dcterms:created xsi:type="dcterms:W3CDTF">2010-10-19T19:02:25Z</dcterms:created>
  <dcterms:modified xsi:type="dcterms:W3CDTF">2025-01-30T20:49:44Z</dcterms:modified>
</cp:coreProperties>
</file>